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Position 2 (Morrisons) – ensure pedestrians cut through Morrison’s car park to avoid the route. </a:t>
            </a:r>
            <a:endParaRPr/>
          </a:p>
          <a:p>
            <a:pPr indent="0" lvl="0" marL="0" rtl="0" algn="l">
              <a:spcBef>
                <a:spcPts val="0"/>
              </a:spcBef>
              <a:spcAft>
                <a:spcPts val="0"/>
              </a:spcAft>
              <a:buNone/>
            </a:pPr>
            <a:r>
              <a:t/>
            </a:r>
            <a:endParaRPr/>
          </a:p>
        </p:txBody>
      </p:sp>
      <p:sp>
        <p:nvSpPr>
          <p:cNvPr id="148" name="Google Shape;14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pic>
        <p:nvPicPr>
          <p:cNvPr id="88" name="Google Shape;88;p13"/>
          <p:cNvPicPr preferRelativeResize="0"/>
          <p:nvPr/>
        </p:nvPicPr>
        <p:blipFill rotWithShape="1">
          <a:blip r:embed="rId4">
            <a:alphaModFix/>
          </a:blip>
          <a:srcRect b="0" l="0" r="0" t="0"/>
          <a:stretch/>
        </p:blipFill>
        <p:spPr>
          <a:xfrm>
            <a:off x="11163300" y="58293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
                                        <p:tgtEl>
                                          <p:spTgt spid="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2"/>
          <p:cNvSpPr txBox="1"/>
          <p:nvPr>
            <p:ph type="title"/>
          </p:nvPr>
        </p:nvSpPr>
        <p:spPr>
          <a:xfrm>
            <a:off x="838200" y="-141611"/>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Cala 10k route</a:t>
            </a:r>
            <a:endParaRPr b="1"/>
          </a:p>
        </p:txBody>
      </p:sp>
      <p:pic>
        <p:nvPicPr>
          <p:cNvPr id="159" name="Google Shape;159;p22"/>
          <p:cNvPicPr preferRelativeResize="0"/>
          <p:nvPr/>
        </p:nvPicPr>
        <p:blipFill rotWithShape="1">
          <a:blip r:embed="rId3">
            <a:alphaModFix/>
          </a:blip>
          <a:srcRect b="0" l="0" r="0" t="0"/>
          <a:stretch/>
        </p:blipFill>
        <p:spPr>
          <a:xfrm>
            <a:off x="1858195" y="891799"/>
            <a:ext cx="8152078" cy="5760673"/>
          </a:xfrm>
          <a:prstGeom prst="rect">
            <a:avLst/>
          </a:prstGeom>
          <a:noFill/>
          <a:ln>
            <a:noFill/>
          </a:ln>
        </p:spPr>
      </p:pic>
      <p:pic>
        <p:nvPicPr>
          <p:cNvPr id="160" name="Google Shape;160;p22"/>
          <p:cNvPicPr preferRelativeResize="0"/>
          <p:nvPr/>
        </p:nvPicPr>
        <p:blipFill rotWithShape="1">
          <a:blip r:embed="rId4">
            <a:alphaModFix/>
          </a:blip>
          <a:srcRect b="0" l="0" r="0" t="0"/>
          <a:stretch/>
        </p:blipFill>
        <p:spPr>
          <a:xfrm>
            <a:off x="11163300" y="5829300"/>
            <a:ext cx="812800" cy="812800"/>
          </a:xfrm>
          <a:prstGeom prst="rect">
            <a:avLst/>
          </a:prstGeom>
          <a:noFill/>
          <a:ln>
            <a:noFill/>
          </a:ln>
        </p:spPr>
      </p:pic>
      <p:pic>
        <p:nvPicPr>
          <p:cNvPr id="161" name="Google Shape;161;p22"/>
          <p:cNvPicPr preferRelativeResize="0"/>
          <p:nvPr/>
        </p:nvPicPr>
        <p:blipFill>
          <a:blip r:embed="rId5">
            <a:alphaModFix/>
          </a:blip>
          <a:stretch>
            <a:fillRect/>
          </a:stretch>
        </p:blipFill>
        <p:spPr>
          <a:xfrm>
            <a:off x="7191831" y="1183950"/>
            <a:ext cx="2143318" cy="1325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Cala 10k route</a:t>
            </a:r>
            <a:endParaRPr b="1"/>
          </a:p>
        </p:txBody>
      </p:sp>
      <p:sp>
        <p:nvSpPr>
          <p:cNvPr id="167" name="Google Shape;167;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10k race starts at 10:30am.</a:t>
            </a:r>
            <a:endParaRPr/>
          </a:p>
          <a:p>
            <a:pPr indent="-228600" lvl="0" marL="228600" rtl="0" algn="l">
              <a:lnSpc>
                <a:spcPct val="90000"/>
              </a:lnSpc>
              <a:spcBef>
                <a:spcPts val="1000"/>
              </a:spcBef>
              <a:spcAft>
                <a:spcPts val="0"/>
              </a:spcAft>
              <a:buClr>
                <a:schemeClr val="dk1"/>
              </a:buClr>
              <a:buSzPts val="2800"/>
              <a:buChar char="•"/>
            </a:pPr>
            <a:r>
              <a:rPr lang="en-US"/>
              <a:t>About 600 runners</a:t>
            </a:r>
            <a:endParaRPr/>
          </a:p>
          <a:p>
            <a:pPr indent="-228600" lvl="0" marL="228600" rtl="0" algn="l">
              <a:lnSpc>
                <a:spcPct val="90000"/>
              </a:lnSpc>
              <a:spcBef>
                <a:spcPts val="1000"/>
              </a:spcBef>
              <a:spcAft>
                <a:spcPts val="0"/>
              </a:spcAft>
              <a:buClr>
                <a:schemeClr val="dk1"/>
              </a:buClr>
              <a:buSzPts val="2800"/>
              <a:buChar char="•"/>
            </a:pPr>
            <a:r>
              <a:rPr lang="en-US"/>
              <a:t>Marshal numbers 1-18. Marshals 1-13 (same position as they are for the 5k) with 14-18 being for the 10k only. </a:t>
            </a:r>
            <a:endParaRPr/>
          </a:p>
          <a:p>
            <a:pPr indent="-228600" lvl="0" marL="228600" rtl="0" algn="l">
              <a:lnSpc>
                <a:spcPct val="90000"/>
              </a:lnSpc>
              <a:spcBef>
                <a:spcPts val="1000"/>
              </a:spcBef>
              <a:spcAft>
                <a:spcPts val="0"/>
              </a:spcAft>
              <a:buClr>
                <a:schemeClr val="dk1"/>
              </a:buClr>
              <a:buSzPts val="2800"/>
              <a:buChar char="•"/>
            </a:pPr>
            <a:r>
              <a:rPr lang="en-US"/>
              <a:t>Buses will be provided for marshalls 17 &amp; 18 if required. </a:t>
            </a:r>
            <a:endParaRPr/>
          </a:p>
          <a:p>
            <a:pPr indent="-228600" lvl="0" marL="228600" rtl="0" algn="l">
              <a:lnSpc>
                <a:spcPct val="90000"/>
              </a:lnSpc>
              <a:spcBef>
                <a:spcPts val="1000"/>
              </a:spcBef>
              <a:spcAft>
                <a:spcPts val="0"/>
              </a:spcAft>
              <a:buClr>
                <a:schemeClr val="dk1"/>
              </a:buClr>
              <a:buSzPts val="2800"/>
              <a:buChar char="•"/>
            </a:pPr>
            <a:r>
              <a:rPr lang="en-US"/>
              <a:t>We would advise leaving GSC no later than 8.30am to be in position for 9am if walking (for those doing both 5k and 10k points).</a:t>
            </a:r>
            <a:endParaRPr/>
          </a:p>
          <a:p>
            <a:pPr indent="-228600" lvl="0" marL="228600" rtl="0" algn="l">
              <a:lnSpc>
                <a:spcPct val="90000"/>
              </a:lnSpc>
              <a:spcBef>
                <a:spcPts val="1000"/>
              </a:spcBef>
              <a:spcAft>
                <a:spcPts val="0"/>
              </a:spcAft>
              <a:buClr>
                <a:schemeClr val="dk1"/>
              </a:buClr>
              <a:buSzPts val="2800"/>
              <a:buChar char="•"/>
            </a:pPr>
            <a:r>
              <a:rPr lang="en-US"/>
              <a:t>If on the bus, we will meet at 8.45am with the bus leaving at 9am.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168" name="Google Shape;168;p23"/>
          <p:cNvPicPr preferRelativeResize="0"/>
          <p:nvPr/>
        </p:nvPicPr>
        <p:blipFill rotWithShape="1">
          <a:blip r:embed="rId3">
            <a:alphaModFix/>
          </a:blip>
          <a:srcRect b="0" l="0" r="0" t="0"/>
          <a:stretch/>
        </p:blipFill>
        <p:spPr>
          <a:xfrm>
            <a:off x="11163300" y="58293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0" st="0"/>
                                            </p:txEl>
                                          </p:spTgt>
                                        </p:tgtEl>
                                        <p:attrNameLst>
                                          <p:attrName>style.visibility</p:attrName>
                                        </p:attrNameLst>
                                      </p:cBhvr>
                                      <p:to>
                                        <p:strVal val="visible"/>
                                      </p:to>
                                    </p:set>
                                    <p:animEffect filter="fade" transition="in">
                                      <p:cBhvr>
                                        <p:cTn dur="500"/>
                                        <p:tgtEl>
                                          <p:spTgt spid="16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1" st="1"/>
                                            </p:txEl>
                                          </p:spTgt>
                                        </p:tgtEl>
                                        <p:attrNameLst>
                                          <p:attrName>style.visibility</p:attrName>
                                        </p:attrNameLst>
                                      </p:cBhvr>
                                      <p:to>
                                        <p:strVal val="visible"/>
                                      </p:to>
                                    </p:set>
                                    <p:animEffect filter="fade" transition="in">
                                      <p:cBhvr>
                                        <p:cTn dur="500"/>
                                        <p:tgtEl>
                                          <p:spTgt spid="16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2" st="2"/>
                                            </p:txEl>
                                          </p:spTgt>
                                        </p:tgtEl>
                                        <p:attrNameLst>
                                          <p:attrName>style.visibility</p:attrName>
                                        </p:attrNameLst>
                                      </p:cBhvr>
                                      <p:to>
                                        <p:strVal val="visible"/>
                                      </p:to>
                                    </p:set>
                                    <p:animEffect filter="fade" transition="in">
                                      <p:cBhvr>
                                        <p:cTn dur="500"/>
                                        <p:tgtEl>
                                          <p:spTgt spid="16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3" st="3"/>
                                            </p:txEl>
                                          </p:spTgt>
                                        </p:tgtEl>
                                        <p:attrNameLst>
                                          <p:attrName>style.visibility</p:attrName>
                                        </p:attrNameLst>
                                      </p:cBhvr>
                                      <p:to>
                                        <p:strVal val="visible"/>
                                      </p:to>
                                    </p:set>
                                    <p:animEffect filter="fade" transition="in">
                                      <p:cBhvr>
                                        <p:cTn dur="500"/>
                                        <p:tgtEl>
                                          <p:spTgt spid="16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4" st="4"/>
                                            </p:txEl>
                                          </p:spTgt>
                                        </p:tgtEl>
                                        <p:attrNameLst>
                                          <p:attrName>style.visibility</p:attrName>
                                        </p:attrNameLst>
                                      </p:cBhvr>
                                      <p:to>
                                        <p:strVal val="visible"/>
                                      </p:to>
                                    </p:set>
                                    <p:animEffect filter="fade" transition="in">
                                      <p:cBhvr>
                                        <p:cTn dur="500"/>
                                        <p:tgtEl>
                                          <p:spTgt spid="16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5" st="5"/>
                                            </p:txEl>
                                          </p:spTgt>
                                        </p:tgtEl>
                                        <p:attrNameLst>
                                          <p:attrName>style.visibility</p:attrName>
                                        </p:attrNameLst>
                                      </p:cBhvr>
                                      <p:to>
                                        <p:strVal val="visible"/>
                                      </p:to>
                                    </p:set>
                                    <p:animEffect filter="fade" transition="in">
                                      <p:cBhvr>
                                        <p:cTn dur="500"/>
                                        <p:tgtEl>
                                          <p:spTgt spid="16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6" st="6"/>
                                            </p:txEl>
                                          </p:spTgt>
                                        </p:tgtEl>
                                        <p:attrNameLst>
                                          <p:attrName>style.visibility</p:attrName>
                                        </p:attrNameLst>
                                      </p:cBhvr>
                                      <p:to>
                                        <p:strVal val="visible"/>
                                      </p:to>
                                    </p:set>
                                    <p:animEffect filter="fade" transition="in">
                                      <p:cBhvr>
                                        <p:cTn dur="500"/>
                                        <p:tgtEl>
                                          <p:spTgt spid="167">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4"/>
          <p:cNvSpPr txBox="1"/>
          <p:nvPr>
            <p:ph type="title"/>
          </p:nvPr>
        </p:nvSpPr>
        <p:spPr>
          <a:xfrm>
            <a:off x="838200" y="-128335"/>
            <a:ext cx="10515600" cy="112294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A837"/>
              </a:buClr>
              <a:buSzPts val="4400"/>
              <a:buFont typeface="Calibri"/>
              <a:buNone/>
            </a:pPr>
            <a:r>
              <a:rPr b="1" lang="en-US">
                <a:solidFill>
                  <a:srgbClr val="FFA837"/>
                </a:solidFill>
              </a:rPr>
              <a:t>McWilliam Lippe 1/2m route</a:t>
            </a:r>
            <a:endParaRPr/>
          </a:p>
        </p:txBody>
      </p:sp>
      <p:pic>
        <p:nvPicPr>
          <p:cNvPr id="174" name="Google Shape;174;p24"/>
          <p:cNvPicPr preferRelativeResize="0"/>
          <p:nvPr/>
        </p:nvPicPr>
        <p:blipFill rotWithShape="1">
          <a:blip r:embed="rId3">
            <a:alphaModFix/>
          </a:blip>
          <a:srcRect b="0" l="0" r="0" t="0"/>
          <a:stretch/>
        </p:blipFill>
        <p:spPr>
          <a:xfrm>
            <a:off x="1608220" y="689811"/>
            <a:ext cx="8562473" cy="6050679"/>
          </a:xfrm>
          <a:prstGeom prst="rect">
            <a:avLst/>
          </a:prstGeom>
          <a:noFill/>
          <a:ln>
            <a:noFill/>
          </a:ln>
        </p:spPr>
      </p:pic>
      <p:pic>
        <p:nvPicPr>
          <p:cNvPr id="175" name="Google Shape;175;p24"/>
          <p:cNvPicPr preferRelativeResize="0"/>
          <p:nvPr/>
        </p:nvPicPr>
        <p:blipFill rotWithShape="1">
          <a:blip r:embed="rId4">
            <a:alphaModFix/>
          </a:blip>
          <a:srcRect b="0" l="0" r="0" t="0"/>
          <a:stretch/>
        </p:blipFill>
        <p:spPr>
          <a:xfrm>
            <a:off x="11163300" y="58293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A837"/>
              </a:buClr>
              <a:buSzPts val="4400"/>
              <a:buFont typeface="Calibri"/>
              <a:buNone/>
            </a:pPr>
            <a:r>
              <a:rPr b="1" lang="en-US">
                <a:solidFill>
                  <a:srgbClr val="FFA837"/>
                </a:solidFill>
              </a:rPr>
              <a:t>McWilliam Lippe 1/2m route</a:t>
            </a:r>
            <a:endParaRPr/>
          </a:p>
        </p:txBody>
      </p:sp>
      <p:sp>
        <p:nvSpPr>
          <p:cNvPr id="181" name="Google Shape;181;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1/2 marathon race starts at 10:15am.</a:t>
            </a:r>
            <a:endParaRPr/>
          </a:p>
          <a:p>
            <a:pPr indent="-228600" lvl="0" marL="228600" rtl="0" algn="l">
              <a:lnSpc>
                <a:spcPct val="90000"/>
              </a:lnSpc>
              <a:spcBef>
                <a:spcPts val="1000"/>
              </a:spcBef>
              <a:spcAft>
                <a:spcPts val="0"/>
              </a:spcAft>
              <a:buClr>
                <a:schemeClr val="dk1"/>
              </a:buClr>
              <a:buSzPts val="2800"/>
              <a:buChar char="•"/>
            </a:pPr>
            <a:r>
              <a:rPr lang="en-US"/>
              <a:t>About 450 runners. </a:t>
            </a:r>
            <a:endParaRPr/>
          </a:p>
          <a:p>
            <a:pPr indent="-228600" lvl="0" marL="228600" rtl="0" algn="l">
              <a:lnSpc>
                <a:spcPct val="90000"/>
              </a:lnSpc>
              <a:spcBef>
                <a:spcPts val="1000"/>
              </a:spcBef>
              <a:spcAft>
                <a:spcPts val="0"/>
              </a:spcAft>
              <a:buClr>
                <a:schemeClr val="dk1"/>
              </a:buClr>
              <a:buSzPts val="2800"/>
              <a:buChar char="•"/>
            </a:pPr>
            <a:r>
              <a:rPr lang="en-US"/>
              <a:t>Marshal numbers primarily 14 – 24 with some cross over with the other races. </a:t>
            </a:r>
            <a:endParaRPr/>
          </a:p>
          <a:p>
            <a:pPr indent="-228600" lvl="0" marL="228600" rtl="0" algn="l">
              <a:lnSpc>
                <a:spcPct val="90000"/>
              </a:lnSpc>
              <a:spcBef>
                <a:spcPts val="1000"/>
              </a:spcBef>
              <a:spcAft>
                <a:spcPts val="0"/>
              </a:spcAft>
              <a:buClr>
                <a:schemeClr val="dk1"/>
              </a:buClr>
              <a:buSzPts val="2800"/>
              <a:buChar char="•"/>
            </a:pPr>
            <a:r>
              <a:rPr lang="en-US"/>
              <a:t>Buses will be provided for marshals 17 – 24.</a:t>
            </a:r>
            <a:endParaRPr/>
          </a:p>
          <a:p>
            <a:pPr indent="-228600" lvl="0" marL="228600" rtl="0" algn="l">
              <a:lnSpc>
                <a:spcPct val="90000"/>
              </a:lnSpc>
              <a:spcBef>
                <a:spcPts val="1000"/>
              </a:spcBef>
              <a:spcAft>
                <a:spcPts val="0"/>
              </a:spcAft>
              <a:buClr>
                <a:schemeClr val="dk1"/>
              </a:buClr>
              <a:buSzPts val="2800"/>
              <a:buChar char="•"/>
            </a:pPr>
            <a:r>
              <a:rPr lang="en-US"/>
              <a:t>For the bus, we will meet at 8.45am with the bus leaving at 9am.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182" name="Google Shape;182;p25"/>
          <p:cNvPicPr preferRelativeResize="0"/>
          <p:nvPr/>
        </p:nvPicPr>
        <p:blipFill rotWithShape="1">
          <a:blip r:embed="rId3">
            <a:alphaModFix/>
          </a:blip>
          <a:srcRect b="0" l="0" r="0" t="0"/>
          <a:stretch/>
        </p:blipFill>
        <p:spPr>
          <a:xfrm>
            <a:off x="11163300" y="58293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B050"/>
              </a:buClr>
              <a:buSzPts val="4400"/>
              <a:buFont typeface="Calibri"/>
              <a:buNone/>
            </a:pPr>
            <a:r>
              <a:rPr b="1" lang="en-US">
                <a:solidFill>
                  <a:srgbClr val="00B050"/>
                </a:solidFill>
              </a:rPr>
              <a:t>In conclusion…</a:t>
            </a:r>
            <a:endParaRPr/>
          </a:p>
        </p:txBody>
      </p:sp>
      <p:sp>
        <p:nvSpPr>
          <p:cNvPr id="189" name="Google Shape;189;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US"/>
              <a:t>Familiarise yourself with your allotted marshal point and the routes so you know exactly where to go and when to be there for.</a:t>
            </a:r>
            <a:endParaRPr/>
          </a:p>
          <a:p>
            <a:pPr indent="-228600" lvl="0" marL="228600" rtl="0" algn="l">
              <a:lnSpc>
                <a:spcPct val="90000"/>
              </a:lnSpc>
              <a:spcBef>
                <a:spcPts val="1000"/>
              </a:spcBef>
              <a:spcAft>
                <a:spcPts val="0"/>
              </a:spcAft>
              <a:buClr>
                <a:schemeClr val="dk1"/>
              </a:buClr>
              <a:buSzPts val="2800"/>
              <a:buChar char="•"/>
            </a:pPr>
            <a:r>
              <a:rPr lang="en-US"/>
              <a:t>Arrive sharp 7.30am at GSC on Sunday 10</a:t>
            </a:r>
            <a:r>
              <a:rPr baseline="30000" lang="en-US"/>
              <a:t>th</a:t>
            </a:r>
            <a:r>
              <a:rPr lang="en-US"/>
              <a:t> May for registration. </a:t>
            </a:r>
            <a:endParaRPr/>
          </a:p>
          <a:p>
            <a:pPr indent="-228600" lvl="0" marL="228600" rtl="0" algn="l">
              <a:lnSpc>
                <a:spcPct val="90000"/>
              </a:lnSpc>
              <a:spcBef>
                <a:spcPts val="1000"/>
              </a:spcBef>
              <a:spcAft>
                <a:spcPts val="0"/>
              </a:spcAft>
              <a:buClr>
                <a:schemeClr val="dk1"/>
              </a:buClr>
              <a:buSzPts val="2800"/>
              <a:buChar char="•"/>
            </a:pPr>
            <a:r>
              <a:rPr lang="en-US"/>
              <a:t>Dress appropriately and be prepared for all weather conditions.</a:t>
            </a:r>
            <a:endParaRPr/>
          </a:p>
          <a:p>
            <a:pPr indent="-228600" lvl="0" marL="228600" rtl="0" algn="l">
              <a:lnSpc>
                <a:spcPct val="90000"/>
              </a:lnSpc>
              <a:spcBef>
                <a:spcPts val="1000"/>
              </a:spcBef>
              <a:spcAft>
                <a:spcPts val="0"/>
              </a:spcAft>
              <a:buClr>
                <a:schemeClr val="dk1"/>
              </a:buClr>
              <a:buSzPts val="2800"/>
              <a:buChar char="•"/>
            </a:pPr>
            <a:r>
              <a:rPr lang="en-US"/>
              <a:t>Come with your loudest cheer voice to motivate the runners!</a:t>
            </a:r>
            <a:endParaRPr/>
          </a:p>
          <a:p>
            <a:pPr indent="-228600" lvl="0" marL="228600" rtl="0" algn="l">
              <a:lnSpc>
                <a:spcPct val="90000"/>
              </a:lnSpc>
              <a:spcBef>
                <a:spcPts val="1000"/>
              </a:spcBef>
              <a:spcAft>
                <a:spcPts val="0"/>
              </a:spcAft>
              <a:buClr>
                <a:schemeClr val="dk1"/>
              </a:buClr>
              <a:buSzPts val="2800"/>
              <a:buChar char="•"/>
            </a:pPr>
            <a:r>
              <a:rPr lang="en-US"/>
              <a:t>Any questions before Race Day, please email </a:t>
            </a:r>
            <a:r>
              <a:rPr b="1" lang="en-US">
                <a:solidFill>
                  <a:srgbClr val="00B050"/>
                </a:solidFill>
              </a:rPr>
              <a:t>volunteers@rungarioch.co.uk</a:t>
            </a:r>
            <a:endParaRPr b="1">
              <a:solidFill>
                <a:srgbClr val="00B050"/>
              </a:solidFill>
            </a:endParaRPr>
          </a:p>
          <a:p>
            <a:pPr indent="0" lvl="0" marL="0" rtl="0" algn="l">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rPr b="1" lang="en-US"/>
              <a:t>Thank you again – Run Garioch would not be able to go ahead without our incredible volunteers!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190" name="Google Shape;190;p26"/>
          <p:cNvPicPr preferRelativeResize="0"/>
          <p:nvPr/>
        </p:nvPicPr>
        <p:blipFill rotWithShape="1">
          <a:blip r:embed="rId3">
            <a:alphaModFix/>
          </a:blip>
          <a:srcRect b="0" l="0" r="0" t="0"/>
          <a:stretch/>
        </p:blipFill>
        <p:spPr>
          <a:xfrm>
            <a:off x="11163300" y="58293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xEl>
                                              <p:pRg end="0" st="0"/>
                                            </p:txEl>
                                          </p:spTgt>
                                        </p:tgtEl>
                                        <p:attrNameLst>
                                          <p:attrName>style.visibility</p:attrName>
                                        </p:attrNameLst>
                                      </p:cBhvr>
                                      <p:to>
                                        <p:strVal val="visible"/>
                                      </p:to>
                                    </p:set>
                                    <p:animEffect filter="fade" transition="in">
                                      <p:cBhvr>
                                        <p:cTn dur="500"/>
                                        <p:tgtEl>
                                          <p:spTgt spid="18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xEl>
                                              <p:pRg end="1" st="1"/>
                                            </p:txEl>
                                          </p:spTgt>
                                        </p:tgtEl>
                                        <p:attrNameLst>
                                          <p:attrName>style.visibility</p:attrName>
                                        </p:attrNameLst>
                                      </p:cBhvr>
                                      <p:to>
                                        <p:strVal val="visible"/>
                                      </p:to>
                                    </p:set>
                                    <p:animEffect filter="fade" transition="in">
                                      <p:cBhvr>
                                        <p:cTn dur="500"/>
                                        <p:tgtEl>
                                          <p:spTgt spid="18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xEl>
                                              <p:pRg end="2" st="2"/>
                                            </p:txEl>
                                          </p:spTgt>
                                        </p:tgtEl>
                                        <p:attrNameLst>
                                          <p:attrName>style.visibility</p:attrName>
                                        </p:attrNameLst>
                                      </p:cBhvr>
                                      <p:to>
                                        <p:strVal val="visible"/>
                                      </p:to>
                                    </p:set>
                                    <p:animEffect filter="fade" transition="in">
                                      <p:cBhvr>
                                        <p:cTn dur="500"/>
                                        <p:tgtEl>
                                          <p:spTgt spid="18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xEl>
                                              <p:pRg end="3" st="3"/>
                                            </p:txEl>
                                          </p:spTgt>
                                        </p:tgtEl>
                                        <p:attrNameLst>
                                          <p:attrName>style.visibility</p:attrName>
                                        </p:attrNameLst>
                                      </p:cBhvr>
                                      <p:to>
                                        <p:strVal val="visible"/>
                                      </p:to>
                                    </p:set>
                                    <p:animEffect filter="fade" transition="in">
                                      <p:cBhvr>
                                        <p:cTn dur="500"/>
                                        <p:tgtEl>
                                          <p:spTgt spid="18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xEl>
                                              <p:pRg end="4" st="4"/>
                                            </p:txEl>
                                          </p:spTgt>
                                        </p:tgtEl>
                                        <p:attrNameLst>
                                          <p:attrName>style.visibility</p:attrName>
                                        </p:attrNameLst>
                                      </p:cBhvr>
                                      <p:to>
                                        <p:strVal val="visible"/>
                                      </p:to>
                                    </p:set>
                                    <p:animEffect filter="fade" transition="in">
                                      <p:cBhvr>
                                        <p:cTn dur="500"/>
                                        <p:tgtEl>
                                          <p:spTgt spid="18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xEl>
                                              <p:pRg end="5" st="5"/>
                                            </p:txEl>
                                          </p:spTgt>
                                        </p:tgtEl>
                                        <p:attrNameLst>
                                          <p:attrName>style.visibility</p:attrName>
                                        </p:attrNameLst>
                                      </p:cBhvr>
                                      <p:to>
                                        <p:strVal val="visible"/>
                                      </p:to>
                                    </p:set>
                                    <p:animEffect filter="fade" transition="in">
                                      <p:cBhvr>
                                        <p:cTn dur="500"/>
                                        <p:tgtEl>
                                          <p:spTgt spid="18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xEl>
                                              <p:pRg end="6" st="6"/>
                                            </p:txEl>
                                          </p:spTgt>
                                        </p:tgtEl>
                                        <p:attrNameLst>
                                          <p:attrName>style.visibility</p:attrName>
                                        </p:attrNameLst>
                                      </p:cBhvr>
                                      <p:to>
                                        <p:strVal val="visible"/>
                                      </p:to>
                                    </p:set>
                                    <p:animEffect filter="fade" transition="in">
                                      <p:cBhvr>
                                        <p:cTn dur="500"/>
                                        <p:tgtEl>
                                          <p:spTgt spid="18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xEl>
                                              <p:pRg end="7" st="7"/>
                                            </p:txEl>
                                          </p:spTgt>
                                        </p:tgtEl>
                                        <p:attrNameLst>
                                          <p:attrName>style.visibility</p:attrName>
                                        </p:attrNameLst>
                                      </p:cBhvr>
                                      <p:to>
                                        <p:strVal val="visible"/>
                                      </p:to>
                                    </p:set>
                                    <p:animEffect filter="fade" transition="in">
                                      <p:cBhvr>
                                        <p:cTn dur="500"/>
                                        <p:tgtEl>
                                          <p:spTgt spid="18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xEl>
                                              <p:pRg end="8" st="8"/>
                                            </p:txEl>
                                          </p:spTgt>
                                        </p:tgtEl>
                                        <p:attrNameLst>
                                          <p:attrName>style.visibility</p:attrName>
                                        </p:attrNameLst>
                                      </p:cBhvr>
                                      <p:to>
                                        <p:strVal val="visible"/>
                                      </p:to>
                                    </p:set>
                                    <p:animEffect filter="fade" transition="in">
                                      <p:cBhvr>
                                        <p:cTn dur="500"/>
                                        <p:tgtEl>
                                          <p:spTgt spid="18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xEl>
                                              <p:pRg end="9" st="9"/>
                                            </p:txEl>
                                          </p:spTgt>
                                        </p:tgtEl>
                                        <p:attrNameLst>
                                          <p:attrName>style.visibility</p:attrName>
                                        </p:attrNameLst>
                                      </p:cBhvr>
                                      <p:to>
                                        <p:strVal val="visible"/>
                                      </p:to>
                                    </p:set>
                                    <p:animEffect filter="fade" transition="in">
                                      <p:cBhvr>
                                        <p:cTn dur="500"/>
                                        <p:tgtEl>
                                          <p:spTgt spid="189">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xEl>
                                              <p:pRg end="10" st="10"/>
                                            </p:txEl>
                                          </p:spTgt>
                                        </p:tgtEl>
                                        <p:attrNameLst>
                                          <p:attrName>style.visibility</p:attrName>
                                        </p:attrNameLst>
                                      </p:cBhvr>
                                      <p:to>
                                        <p:strVal val="visible"/>
                                      </p:to>
                                    </p:set>
                                    <p:animEffect filter="fade" transition="in">
                                      <p:cBhvr>
                                        <p:cTn dur="500"/>
                                        <p:tgtEl>
                                          <p:spTgt spid="189">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B050"/>
              </a:buClr>
              <a:buSzPts val="4400"/>
              <a:buFont typeface="Calibri"/>
              <a:buNone/>
            </a:pPr>
            <a:r>
              <a:rPr b="1" lang="en-US">
                <a:solidFill>
                  <a:srgbClr val="00B050"/>
                </a:solidFill>
              </a:rPr>
              <a:t>Important information</a:t>
            </a:r>
            <a:endParaRPr/>
          </a:p>
        </p:txBody>
      </p:sp>
      <p:sp>
        <p:nvSpPr>
          <p:cNvPr id="196" name="Google Shape;196;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US"/>
              <a:t>All route maps and marshal duty documents can be found on the Run Garioch website at the link below:</a:t>
            </a:r>
            <a:endParaRPr/>
          </a:p>
          <a:p>
            <a:pPr indent="0" lvl="0" marL="0" rtl="0" algn="l">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rgbClr val="00B050"/>
              </a:buClr>
              <a:buSzPts val="2800"/>
              <a:buNone/>
            </a:pPr>
            <a:r>
              <a:rPr b="1" lang="en-US">
                <a:solidFill>
                  <a:srgbClr val="00B050"/>
                </a:solidFill>
              </a:rPr>
              <a:t>https://www.rungarioch.co.uk</a:t>
            </a:r>
            <a:endParaRPr b="1">
              <a:solidFill>
                <a:srgbClr val="00B050"/>
              </a:solidFill>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idx="1" type="body"/>
          </p:nvPr>
        </p:nvSpPr>
        <p:spPr>
          <a:xfrm>
            <a:off x="812131" y="3650246"/>
            <a:ext cx="10567738" cy="2478507"/>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US" sz="3400"/>
              <a:t>First of all, thank you for volunteering for Run Garioch. Our event could not go ahead without you all, so we really do appreciate all of your help and support. </a:t>
            </a:r>
            <a:endParaRPr/>
          </a:p>
          <a:p>
            <a:pPr indent="-61278" lvl="0" marL="228600" rtl="0" algn="l">
              <a:lnSpc>
                <a:spcPct val="90000"/>
              </a:lnSpc>
              <a:spcBef>
                <a:spcPts val="1000"/>
              </a:spcBef>
              <a:spcAft>
                <a:spcPts val="0"/>
              </a:spcAft>
              <a:buClr>
                <a:schemeClr val="dk1"/>
              </a:buClr>
              <a:buSzPct val="100000"/>
              <a:buNone/>
            </a:pPr>
            <a:r>
              <a:t/>
            </a:r>
            <a:endParaRPr sz="3400"/>
          </a:p>
          <a:p>
            <a:pPr indent="0" lvl="0" marL="0" rtl="0" algn="l">
              <a:lnSpc>
                <a:spcPct val="90000"/>
              </a:lnSpc>
              <a:spcBef>
                <a:spcPts val="1000"/>
              </a:spcBef>
              <a:spcAft>
                <a:spcPts val="0"/>
              </a:spcAft>
              <a:buClr>
                <a:schemeClr val="dk1"/>
              </a:buClr>
              <a:buSzPct val="100000"/>
              <a:buNone/>
            </a:pPr>
            <a:r>
              <a:rPr lang="en-US" sz="3400"/>
              <a:t>Prepare as much as possible and familiarise yourself with the marshal duties, instructions and route maps. </a:t>
            </a:r>
            <a:endParaRPr/>
          </a:p>
          <a:p>
            <a:pPr indent="-90805" lvl="0" marL="228600" rtl="0" algn="l">
              <a:lnSpc>
                <a:spcPct val="90000"/>
              </a:lnSpc>
              <a:spcBef>
                <a:spcPts val="1000"/>
              </a:spcBef>
              <a:spcAft>
                <a:spcPts val="0"/>
              </a:spcAft>
              <a:buClr>
                <a:schemeClr val="dk1"/>
              </a:buClr>
              <a:buSzPct val="100000"/>
              <a:buNone/>
            </a:pPr>
            <a:r>
              <a:t/>
            </a:r>
            <a:endParaRPr/>
          </a:p>
          <a:p>
            <a:pPr indent="-90805" lvl="0" marL="228600" rtl="0" algn="l">
              <a:lnSpc>
                <a:spcPct val="90000"/>
              </a:lnSpc>
              <a:spcBef>
                <a:spcPts val="1000"/>
              </a:spcBef>
              <a:spcAft>
                <a:spcPts val="0"/>
              </a:spcAft>
              <a:buClr>
                <a:schemeClr val="dk1"/>
              </a:buClr>
              <a:buSzPct val="100000"/>
              <a:buNone/>
            </a:pPr>
            <a:r>
              <a:t/>
            </a:r>
            <a:endParaRPr/>
          </a:p>
          <a:p>
            <a:pPr indent="-90805" lvl="0" marL="228600" rtl="0" algn="l">
              <a:lnSpc>
                <a:spcPct val="90000"/>
              </a:lnSpc>
              <a:spcBef>
                <a:spcPts val="1000"/>
              </a:spcBef>
              <a:spcAft>
                <a:spcPts val="0"/>
              </a:spcAft>
              <a:buClr>
                <a:schemeClr val="dk1"/>
              </a:buClr>
              <a:buSzPct val="100000"/>
              <a:buNone/>
            </a:pPr>
            <a:r>
              <a:t/>
            </a:r>
            <a:endParaRPr/>
          </a:p>
          <a:p>
            <a:pPr indent="-90805" lvl="0" marL="228600" rtl="0" algn="l">
              <a:lnSpc>
                <a:spcPct val="90000"/>
              </a:lnSpc>
              <a:spcBef>
                <a:spcPts val="1000"/>
              </a:spcBef>
              <a:spcAft>
                <a:spcPts val="0"/>
              </a:spcAft>
              <a:buClr>
                <a:schemeClr val="dk1"/>
              </a:buClr>
              <a:buSzPct val="100000"/>
              <a:buNone/>
            </a:pPr>
            <a:r>
              <a:t/>
            </a:r>
            <a:endParaRPr/>
          </a:p>
        </p:txBody>
      </p:sp>
      <p:pic>
        <p:nvPicPr>
          <p:cNvPr descr="5,307 Thank You Green Stock Photos - Free &amp; Royalty-Free Stock Photos from  Dreamstime" id="94" name="Google Shape;94;p14"/>
          <p:cNvPicPr preferRelativeResize="0"/>
          <p:nvPr/>
        </p:nvPicPr>
        <p:blipFill rotWithShape="1">
          <a:blip r:embed="rId3">
            <a:alphaModFix/>
          </a:blip>
          <a:srcRect b="3252" l="0" r="3289" t="0"/>
          <a:stretch/>
        </p:blipFill>
        <p:spPr>
          <a:xfrm>
            <a:off x="3841415" y="329963"/>
            <a:ext cx="4234844" cy="3417013"/>
          </a:xfrm>
          <a:prstGeom prst="rect">
            <a:avLst/>
          </a:prstGeom>
          <a:noFill/>
          <a:ln>
            <a:noFill/>
          </a:ln>
        </p:spPr>
      </p:pic>
      <p:pic>
        <p:nvPicPr>
          <p:cNvPr id="95" name="Google Shape;95;p14"/>
          <p:cNvPicPr preferRelativeResize="0"/>
          <p:nvPr/>
        </p:nvPicPr>
        <p:blipFill rotWithShape="1">
          <a:blip r:embed="rId4">
            <a:alphaModFix/>
          </a:blip>
          <a:srcRect b="0" l="0" r="0" t="0"/>
          <a:stretch/>
        </p:blipFill>
        <p:spPr>
          <a:xfrm>
            <a:off x="11163300" y="58293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20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5"/>
          <p:cNvSpPr txBox="1"/>
          <p:nvPr>
            <p:ph type="title"/>
          </p:nvPr>
        </p:nvSpPr>
        <p:spPr>
          <a:xfrm>
            <a:off x="787400" y="286049"/>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B050"/>
              </a:buClr>
              <a:buSzPts val="4400"/>
              <a:buFont typeface="Calibri"/>
              <a:buNone/>
            </a:pPr>
            <a:r>
              <a:rPr b="1" lang="en-US">
                <a:solidFill>
                  <a:srgbClr val="00B050"/>
                </a:solidFill>
              </a:rPr>
              <a:t>Registration</a:t>
            </a:r>
            <a:r>
              <a:rPr b="1" lang="en-US"/>
              <a:t> </a:t>
            </a:r>
            <a:endParaRPr/>
          </a:p>
        </p:txBody>
      </p:sp>
      <p:sp>
        <p:nvSpPr>
          <p:cNvPr id="101" name="Google Shape;101;p15"/>
          <p:cNvSpPr txBox="1"/>
          <p:nvPr>
            <p:ph idx="1" type="body"/>
          </p:nvPr>
        </p:nvSpPr>
        <p:spPr>
          <a:xfrm>
            <a:off x="520700" y="1718529"/>
            <a:ext cx="10782300" cy="4456112"/>
          </a:xfrm>
          <a:prstGeom prst="rect">
            <a:avLst/>
          </a:prstGeom>
          <a:noFill/>
          <a:ln>
            <a:noFill/>
          </a:ln>
        </p:spPr>
        <p:txBody>
          <a:bodyPr anchorCtr="0" anchor="ctr" bIns="45700" lIns="91425" spcFirstLastPara="1" rIns="91425" wrap="square" tIns="45700">
            <a:normAutofit fontScale="25000"/>
          </a:bodyPr>
          <a:lstStyle/>
          <a:p>
            <a:pPr indent="0" lvl="0" marL="0" rtl="0" algn="l">
              <a:lnSpc>
                <a:spcPct val="90000"/>
              </a:lnSpc>
              <a:spcBef>
                <a:spcPts val="0"/>
              </a:spcBef>
              <a:spcAft>
                <a:spcPts val="0"/>
              </a:spcAft>
              <a:buClr>
                <a:schemeClr val="dk1"/>
              </a:buClr>
              <a:buSzPct val="100000"/>
              <a:buNone/>
            </a:pPr>
            <a:r>
              <a:rPr lang="en-US" sz="9600">
                <a:latin typeface="Calibri"/>
                <a:ea typeface="Calibri"/>
                <a:cs typeface="Calibri"/>
                <a:sym typeface="Calibri"/>
              </a:rPr>
              <a:t>This will take place </a:t>
            </a:r>
            <a:r>
              <a:rPr lang="en-US" sz="9600"/>
              <a:t>from </a:t>
            </a:r>
            <a:r>
              <a:rPr b="1" lang="en-US" sz="9600">
                <a:latin typeface="Calibri"/>
                <a:ea typeface="Calibri"/>
                <a:cs typeface="Calibri"/>
                <a:sym typeface="Calibri"/>
              </a:rPr>
              <a:t>07:30</a:t>
            </a:r>
            <a:r>
              <a:rPr lang="en-US" sz="9600">
                <a:latin typeface="Calibri"/>
                <a:ea typeface="Calibri"/>
                <a:cs typeface="Calibri"/>
                <a:sym typeface="Calibri"/>
              </a:rPr>
              <a:t>  </a:t>
            </a:r>
            <a:r>
              <a:rPr lang="en-US" sz="9600"/>
              <a:t>with a </a:t>
            </a:r>
            <a:r>
              <a:rPr b="1" lang="en-US" sz="9600"/>
              <a:t>briefing at 0750 </a:t>
            </a:r>
            <a:r>
              <a:rPr lang="en-US" sz="9600">
                <a:latin typeface="Calibri"/>
                <a:ea typeface="Calibri"/>
                <a:cs typeface="Calibri"/>
                <a:sym typeface="Calibri"/>
              </a:rPr>
              <a:t>in the </a:t>
            </a:r>
            <a:r>
              <a:rPr b="1" lang="en-US" sz="9600">
                <a:latin typeface="Calibri"/>
                <a:ea typeface="Calibri"/>
                <a:cs typeface="Calibri"/>
                <a:sym typeface="Calibri"/>
              </a:rPr>
              <a:t>Main Hall </a:t>
            </a:r>
            <a:r>
              <a:rPr lang="en-US" sz="9600">
                <a:latin typeface="Calibri"/>
                <a:ea typeface="Calibri"/>
                <a:cs typeface="Calibri"/>
                <a:sym typeface="Calibri"/>
              </a:rPr>
              <a:t>at Garioch Sports Centre on race day, </a:t>
            </a:r>
            <a:r>
              <a:rPr b="1" lang="en-US" sz="9600">
                <a:latin typeface="Calibri"/>
                <a:ea typeface="Calibri"/>
                <a:cs typeface="Calibri"/>
                <a:sym typeface="Calibri"/>
              </a:rPr>
              <a:t>Sunday 10</a:t>
            </a:r>
            <a:r>
              <a:rPr b="1" baseline="30000" lang="en-US" sz="9600">
                <a:latin typeface="Calibri"/>
                <a:ea typeface="Calibri"/>
                <a:cs typeface="Calibri"/>
                <a:sym typeface="Calibri"/>
              </a:rPr>
              <a:t>th</a:t>
            </a:r>
            <a:r>
              <a:rPr b="1" lang="en-US" sz="9600">
                <a:latin typeface="Calibri"/>
                <a:ea typeface="Calibri"/>
                <a:cs typeface="Calibri"/>
                <a:sym typeface="Calibri"/>
              </a:rPr>
              <a:t> May 202</a:t>
            </a:r>
            <a:r>
              <a:rPr b="1" lang="en-US" sz="9600"/>
              <a:t>6</a:t>
            </a:r>
            <a:r>
              <a:rPr b="1" lang="en-US" sz="9600">
                <a:latin typeface="Calibri"/>
                <a:ea typeface="Calibri"/>
                <a:cs typeface="Calibri"/>
                <a:sym typeface="Calibri"/>
              </a:rPr>
              <a:t>.</a:t>
            </a:r>
            <a:br>
              <a:rPr lang="en-US"/>
            </a:br>
            <a:endParaRPr b="1" sz="9600">
              <a:latin typeface="Calibri"/>
              <a:ea typeface="Calibri"/>
              <a:cs typeface="Calibri"/>
              <a:sym typeface="Calibri"/>
            </a:endParaRPr>
          </a:p>
          <a:p>
            <a:pPr indent="0" lvl="0" marL="0" rtl="0" algn="l">
              <a:lnSpc>
                <a:spcPct val="90000"/>
              </a:lnSpc>
              <a:spcBef>
                <a:spcPts val="1000"/>
              </a:spcBef>
              <a:spcAft>
                <a:spcPts val="0"/>
              </a:spcAft>
              <a:buClr>
                <a:schemeClr val="dk1"/>
              </a:buClr>
              <a:buSzPct val="100000"/>
              <a:buNone/>
            </a:pPr>
            <a:r>
              <a:rPr lang="en-US" sz="9600">
                <a:latin typeface="Calibri"/>
                <a:ea typeface="Calibri"/>
                <a:cs typeface="Calibri"/>
                <a:sym typeface="Calibri"/>
              </a:rPr>
              <a:t>After initial check-in at the hall, you will receive a printed version of your marshal point brief. Members of the Race committee will be on hand to answer queries and ensure the following:</a:t>
            </a:r>
            <a:endParaRPr/>
          </a:p>
          <a:p>
            <a:pPr indent="-182880" lvl="0" marL="228600" rtl="0" algn="l">
              <a:lnSpc>
                <a:spcPct val="90000"/>
              </a:lnSpc>
              <a:spcBef>
                <a:spcPts val="1000"/>
              </a:spcBef>
              <a:spcAft>
                <a:spcPts val="0"/>
              </a:spcAft>
              <a:buClr>
                <a:schemeClr val="dk1"/>
              </a:buClr>
              <a:buSzPct val="100000"/>
              <a:buChar char="•"/>
            </a:pPr>
            <a:r>
              <a:rPr lang="en-US" sz="9600">
                <a:latin typeface="Calibri"/>
                <a:ea typeface="Calibri"/>
                <a:cs typeface="Calibri"/>
                <a:sym typeface="Calibri"/>
              </a:rPr>
              <a:t>Provision of Hi Viz vest</a:t>
            </a:r>
            <a:endParaRPr/>
          </a:p>
          <a:p>
            <a:pPr indent="-182880" lvl="0" marL="228600" rtl="0" algn="l">
              <a:lnSpc>
                <a:spcPct val="90000"/>
              </a:lnSpc>
              <a:spcBef>
                <a:spcPts val="1000"/>
              </a:spcBef>
              <a:spcAft>
                <a:spcPts val="0"/>
              </a:spcAft>
              <a:buClr>
                <a:schemeClr val="dk1"/>
              </a:buClr>
              <a:buSzPct val="100000"/>
              <a:buChar char="•"/>
            </a:pPr>
            <a:r>
              <a:rPr lang="en-US" sz="9600">
                <a:latin typeface="Calibri"/>
                <a:ea typeface="Calibri"/>
                <a:cs typeface="Calibri"/>
                <a:sym typeface="Calibri"/>
              </a:rPr>
              <a:t>Provision of breakfast (at registration) and lunch pack</a:t>
            </a:r>
            <a:endParaRPr/>
          </a:p>
          <a:p>
            <a:pPr indent="-182880" lvl="0" marL="228600" rtl="0" algn="l">
              <a:lnSpc>
                <a:spcPct val="90000"/>
              </a:lnSpc>
              <a:spcBef>
                <a:spcPts val="1000"/>
              </a:spcBef>
              <a:spcAft>
                <a:spcPts val="0"/>
              </a:spcAft>
              <a:buClr>
                <a:schemeClr val="dk1"/>
              </a:buClr>
              <a:buSzPct val="100000"/>
              <a:buChar char="•"/>
            </a:pPr>
            <a:r>
              <a:rPr lang="en-US" sz="9600">
                <a:latin typeface="Calibri"/>
                <a:ea typeface="Calibri"/>
                <a:cs typeface="Calibri"/>
                <a:sym typeface="Calibri"/>
              </a:rPr>
              <a:t>Details of telephone numbers for key contacts.</a:t>
            </a:r>
            <a:endParaRPr/>
          </a:p>
          <a:p>
            <a:pPr indent="-30480" lvl="0" marL="228600" rtl="0" algn="l">
              <a:lnSpc>
                <a:spcPct val="90000"/>
              </a:lnSpc>
              <a:spcBef>
                <a:spcPts val="1000"/>
              </a:spcBef>
              <a:spcAft>
                <a:spcPts val="0"/>
              </a:spcAft>
              <a:buClr>
                <a:schemeClr val="dk1"/>
              </a:buClr>
              <a:buSzPct val="100000"/>
              <a:buNone/>
            </a:pPr>
            <a:r>
              <a:t/>
            </a:r>
            <a:endParaRPr b="1" sz="9600">
              <a:latin typeface="Calibri"/>
              <a:ea typeface="Calibri"/>
              <a:cs typeface="Calibri"/>
              <a:sym typeface="Calibri"/>
            </a:endParaRPr>
          </a:p>
          <a:p>
            <a:pPr indent="-170815" lvl="0" marL="228600" rtl="0" algn="l">
              <a:lnSpc>
                <a:spcPct val="90000"/>
              </a:lnSpc>
              <a:spcBef>
                <a:spcPts val="1000"/>
              </a:spcBef>
              <a:spcAft>
                <a:spcPts val="0"/>
              </a:spcAft>
              <a:buClr>
                <a:schemeClr val="dk1"/>
              </a:buClr>
              <a:buSzPct val="100000"/>
              <a:buNone/>
            </a:pPr>
            <a:r>
              <a:t/>
            </a:r>
            <a:endParaRPr>
              <a:latin typeface="Calibri"/>
              <a:ea typeface="Calibri"/>
              <a:cs typeface="Calibri"/>
              <a:sym typeface="Calibri"/>
            </a:endParaRPr>
          </a:p>
        </p:txBody>
      </p:sp>
      <p:pic>
        <p:nvPicPr>
          <p:cNvPr id="102" name="Google Shape;102;p15"/>
          <p:cNvPicPr preferRelativeResize="0"/>
          <p:nvPr/>
        </p:nvPicPr>
        <p:blipFill rotWithShape="1">
          <a:blip r:embed="rId3">
            <a:alphaModFix/>
          </a:blip>
          <a:srcRect b="0" l="0" r="0" t="0"/>
          <a:stretch/>
        </p:blipFill>
        <p:spPr>
          <a:xfrm>
            <a:off x="11163300" y="58293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
                                        <p:tgtEl>
                                          <p:spTgt spid="1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xEl>
                                              <p:pRg end="0" st="0"/>
                                            </p:txEl>
                                          </p:spTgt>
                                        </p:tgtEl>
                                        <p:attrNameLst>
                                          <p:attrName>style.visibility</p:attrName>
                                        </p:attrNameLst>
                                      </p:cBhvr>
                                      <p:to>
                                        <p:strVal val="visible"/>
                                      </p:to>
                                    </p:set>
                                    <p:animEffect filter="fade" transition="in">
                                      <p:cBhvr>
                                        <p:cTn dur="500"/>
                                        <p:tgtEl>
                                          <p:spTgt spid="1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xEl>
                                              <p:pRg end="1" st="1"/>
                                            </p:txEl>
                                          </p:spTgt>
                                        </p:tgtEl>
                                        <p:attrNameLst>
                                          <p:attrName>style.visibility</p:attrName>
                                        </p:attrNameLst>
                                      </p:cBhvr>
                                      <p:to>
                                        <p:strVal val="visible"/>
                                      </p:to>
                                    </p:set>
                                    <p:animEffect filter="fade" transition="in">
                                      <p:cBhvr>
                                        <p:cTn dur="500"/>
                                        <p:tgtEl>
                                          <p:spTgt spid="10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xEl>
                                              <p:pRg end="2" st="2"/>
                                            </p:txEl>
                                          </p:spTgt>
                                        </p:tgtEl>
                                        <p:attrNameLst>
                                          <p:attrName>style.visibility</p:attrName>
                                        </p:attrNameLst>
                                      </p:cBhvr>
                                      <p:to>
                                        <p:strVal val="visible"/>
                                      </p:to>
                                    </p:set>
                                    <p:animEffect filter="fade" transition="in">
                                      <p:cBhvr>
                                        <p:cTn dur="500"/>
                                        <p:tgtEl>
                                          <p:spTgt spid="10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xEl>
                                              <p:pRg end="3" st="3"/>
                                            </p:txEl>
                                          </p:spTgt>
                                        </p:tgtEl>
                                        <p:attrNameLst>
                                          <p:attrName>style.visibility</p:attrName>
                                        </p:attrNameLst>
                                      </p:cBhvr>
                                      <p:to>
                                        <p:strVal val="visible"/>
                                      </p:to>
                                    </p:set>
                                    <p:animEffect filter="fade" transition="in">
                                      <p:cBhvr>
                                        <p:cTn dur="500"/>
                                        <p:tgtEl>
                                          <p:spTgt spid="10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xEl>
                                              <p:pRg end="4" st="4"/>
                                            </p:txEl>
                                          </p:spTgt>
                                        </p:tgtEl>
                                        <p:attrNameLst>
                                          <p:attrName>style.visibility</p:attrName>
                                        </p:attrNameLst>
                                      </p:cBhvr>
                                      <p:to>
                                        <p:strVal val="visible"/>
                                      </p:to>
                                    </p:set>
                                    <p:animEffect filter="fade" transition="in">
                                      <p:cBhvr>
                                        <p:cTn dur="500"/>
                                        <p:tgtEl>
                                          <p:spTgt spid="10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xEl>
                                              <p:pRg end="5" st="5"/>
                                            </p:txEl>
                                          </p:spTgt>
                                        </p:tgtEl>
                                        <p:attrNameLst>
                                          <p:attrName>style.visibility</p:attrName>
                                        </p:attrNameLst>
                                      </p:cBhvr>
                                      <p:to>
                                        <p:strVal val="visible"/>
                                      </p:to>
                                    </p:set>
                                    <p:animEffect filter="fade" transition="in">
                                      <p:cBhvr>
                                        <p:cTn dur="500"/>
                                        <p:tgtEl>
                                          <p:spTgt spid="10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xEl>
                                              <p:pRg end="6" st="6"/>
                                            </p:txEl>
                                          </p:spTgt>
                                        </p:tgtEl>
                                        <p:attrNameLst>
                                          <p:attrName>style.visibility</p:attrName>
                                        </p:attrNameLst>
                                      </p:cBhvr>
                                      <p:to>
                                        <p:strVal val="visible"/>
                                      </p:to>
                                    </p:set>
                                    <p:animEffect filter="fade" transition="in">
                                      <p:cBhvr>
                                        <p:cTn dur="500"/>
                                        <p:tgtEl>
                                          <p:spTgt spid="101">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Transportation</a:t>
            </a:r>
            <a:endParaRPr/>
          </a:p>
        </p:txBody>
      </p:sp>
      <p:sp>
        <p:nvSpPr>
          <p:cNvPr id="109" name="Google Shape;109;p16"/>
          <p:cNvSpPr txBox="1"/>
          <p:nvPr>
            <p:ph idx="1" type="body"/>
          </p:nvPr>
        </p:nvSpPr>
        <p:spPr>
          <a:xfrm>
            <a:off x="838200" y="1790700"/>
            <a:ext cx="10515600" cy="4826000"/>
          </a:xfrm>
          <a:prstGeom prst="rect">
            <a:avLst/>
          </a:prstGeom>
          <a:noFill/>
          <a:ln>
            <a:noFill/>
          </a:ln>
        </p:spPr>
        <p:txBody>
          <a:bodyPr anchorCtr="0" anchor="t" bIns="45700" lIns="91425" spcFirstLastPara="1" rIns="91425" wrap="square" tIns="45700">
            <a:normAutofit/>
          </a:bodyPr>
          <a:lstStyle/>
          <a:p>
            <a:pPr indent="-228600" lvl="0" marL="228600" rtl="0" algn="l">
              <a:lnSpc>
                <a:spcPct val="107000"/>
              </a:lnSpc>
              <a:spcBef>
                <a:spcPts val="0"/>
              </a:spcBef>
              <a:spcAft>
                <a:spcPts val="0"/>
              </a:spcAft>
              <a:buClr>
                <a:schemeClr val="dk1"/>
              </a:buClr>
              <a:buSzPts val="2400"/>
              <a:buChar char="•"/>
            </a:pPr>
            <a:r>
              <a:rPr lang="en-US" sz="2400">
                <a:latin typeface="Calibri"/>
                <a:ea typeface="Calibri"/>
                <a:cs typeface="Calibri"/>
                <a:sym typeface="Calibri"/>
              </a:rPr>
              <a:t>Transportation by Mini-Bus will be provided by GSC to certain Marshal Points in time for race start and collection made after the last runners have cleared the various marshal points and roads re-opened.</a:t>
            </a:r>
            <a:endParaRPr/>
          </a:p>
          <a:p>
            <a:pPr indent="-228600" lvl="0" marL="228600" rtl="0" algn="l">
              <a:lnSpc>
                <a:spcPct val="90000"/>
              </a:lnSpc>
              <a:spcBef>
                <a:spcPts val="1800"/>
              </a:spcBef>
              <a:spcAft>
                <a:spcPts val="0"/>
              </a:spcAft>
              <a:buClr>
                <a:schemeClr val="dk1"/>
              </a:buClr>
              <a:buSzPts val="2400"/>
              <a:buChar char="•"/>
            </a:pPr>
            <a:r>
              <a:rPr lang="en-US" sz="2400">
                <a:latin typeface="Calibri"/>
                <a:ea typeface="Calibri"/>
                <a:cs typeface="Calibri"/>
                <a:sym typeface="Calibri"/>
              </a:rPr>
              <a:t>All other Marshal Points to be accessed on foot – Marshals should ensure they allow sufficient time to reach their location.</a:t>
            </a:r>
            <a:endParaRPr/>
          </a:p>
          <a:p>
            <a:pPr indent="0" lvl="0" marL="228600" rtl="0" algn="l">
              <a:lnSpc>
                <a:spcPct val="90000"/>
              </a:lnSpc>
              <a:spcBef>
                <a:spcPts val="1000"/>
              </a:spcBef>
              <a:spcAft>
                <a:spcPts val="0"/>
              </a:spcAft>
              <a:buNone/>
            </a:pPr>
            <a:r>
              <a:rPr lang="en-US" sz="2400">
                <a:latin typeface="Calibri"/>
                <a:ea typeface="Calibri"/>
                <a:cs typeface="Calibri"/>
                <a:sym typeface="Calibri"/>
              </a:rPr>
              <a:t>Marshals </a:t>
            </a:r>
            <a:r>
              <a:rPr b="1" lang="en-US" sz="2400">
                <a:latin typeface="Calibri"/>
                <a:ea typeface="Calibri"/>
                <a:cs typeface="Calibri"/>
                <a:sym typeface="Calibri"/>
              </a:rPr>
              <a:t>2-13</a:t>
            </a:r>
            <a:r>
              <a:rPr lang="en-US" sz="2400">
                <a:latin typeface="Calibri"/>
                <a:ea typeface="Calibri"/>
                <a:cs typeface="Calibri"/>
                <a:sym typeface="Calibri"/>
              </a:rPr>
              <a:t> inclusive – Depart no later than 08:30</a:t>
            </a:r>
            <a:endParaRPr/>
          </a:p>
          <a:p>
            <a:pPr indent="0" lvl="0" marL="228600" rtl="0" algn="l">
              <a:lnSpc>
                <a:spcPct val="90000"/>
              </a:lnSpc>
              <a:spcBef>
                <a:spcPts val="1000"/>
              </a:spcBef>
              <a:spcAft>
                <a:spcPts val="0"/>
              </a:spcAft>
              <a:buNone/>
            </a:pPr>
            <a:r>
              <a:rPr lang="en-US" sz="2400">
                <a:latin typeface="Calibri"/>
                <a:ea typeface="Calibri"/>
                <a:cs typeface="Calibri"/>
                <a:sym typeface="Calibri"/>
              </a:rPr>
              <a:t>Marshals </a:t>
            </a:r>
            <a:r>
              <a:rPr b="1" lang="en-US" sz="2400">
                <a:latin typeface="Calibri"/>
                <a:ea typeface="Calibri"/>
                <a:cs typeface="Calibri"/>
                <a:sym typeface="Calibri"/>
              </a:rPr>
              <a:t>14, 15 &amp; 16</a:t>
            </a:r>
            <a:r>
              <a:rPr lang="en-US" sz="2400">
                <a:latin typeface="Calibri"/>
                <a:ea typeface="Calibri"/>
                <a:cs typeface="Calibri"/>
                <a:sym typeface="Calibri"/>
              </a:rPr>
              <a:t> – Depart no later than 09:30</a:t>
            </a:r>
            <a:endParaRPr/>
          </a:p>
          <a:p>
            <a:pPr indent="-228600" lvl="0" marL="228600" rtl="0" algn="l">
              <a:lnSpc>
                <a:spcPct val="90000"/>
              </a:lnSpc>
              <a:spcBef>
                <a:spcPts val="1000"/>
              </a:spcBef>
              <a:spcAft>
                <a:spcPts val="0"/>
              </a:spcAft>
              <a:buClr>
                <a:schemeClr val="dk1"/>
              </a:buClr>
              <a:buSzPts val="2400"/>
              <a:buChar char="•"/>
            </a:pPr>
            <a:r>
              <a:rPr lang="en-US" sz="2400">
                <a:latin typeface="Calibri"/>
                <a:ea typeface="Calibri"/>
                <a:cs typeface="Calibri"/>
                <a:sym typeface="Calibri"/>
              </a:rPr>
              <a:t>Transportation for Marshals at Points </a:t>
            </a:r>
            <a:r>
              <a:rPr b="1" lang="en-US" sz="2400">
                <a:latin typeface="Calibri"/>
                <a:ea typeface="Calibri"/>
                <a:cs typeface="Calibri"/>
                <a:sym typeface="Calibri"/>
              </a:rPr>
              <a:t>17 to 24</a:t>
            </a:r>
            <a:r>
              <a:rPr lang="en-US" sz="2400">
                <a:latin typeface="Calibri"/>
                <a:ea typeface="Calibri"/>
                <a:cs typeface="Calibri"/>
                <a:sym typeface="Calibri"/>
              </a:rPr>
              <a:t> inclusive, will meet with drivers in the Registration hall at 08:45 where they will travel on foot to the buses which will leave at 09:00 sharp (so they can be away before the 5k race starts). </a:t>
            </a:r>
            <a:endParaRPr sz="2400">
              <a:latin typeface="Calibri"/>
              <a:ea typeface="Calibri"/>
              <a:cs typeface="Calibri"/>
              <a:sym typeface="Calibri"/>
            </a:endParaRPr>
          </a:p>
          <a:p>
            <a:pPr indent="-50800" lvl="0" marL="228600" rtl="0" algn="l">
              <a:lnSpc>
                <a:spcPct val="90000"/>
              </a:lnSpc>
              <a:spcBef>
                <a:spcPts val="1000"/>
              </a:spcBef>
              <a:spcAft>
                <a:spcPts val="0"/>
              </a:spcAft>
              <a:buClr>
                <a:schemeClr val="dk1"/>
              </a:buClr>
              <a:buSzPts val="2800"/>
              <a:buNone/>
            </a:pPr>
            <a:r>
              <a:t/>
            </a:r>
            <a:endParaRPr/>
          </a:p>
        </p:txBody>
      </p:sp>
      <p:pic>
        <p:nvPicPr>
          <p:cNvPr descr="Minibus - Download free icons" id="110" name="Google Shape;110;p16"/>
          <p:cNvPicPr preferRelativeResize="0"/>
          <p:nvPr/>
        </p:nvPicPr>
        <p:blipFill rotWithShape="1">
          <a:blip r:embed="rId3">
            <a:alphaModFix/>
          </a:blip>
          <a:srcRect b="0" l="0" r="0" t="0"/>
          <a:stretch/>
        </p:blipFill>
        <p:spPr>
          <a:xfrm>
            <a:off x="8140701" y="0"/>
            <a:ext cx="1790700" cy="1790700"/>
          </a:xfrm>
          <a:prstGeom prst="rect">
            <a:avLst/>
          </a:prstGeom>
          <a:noFill/>
          <a:ln>
            <a:noFill/>
          </a:ln>
        </p:spPr>
      </p:pic>
      <p:pic>
        <p:nvPicPr>
          <p:cNvPr id="111" name="Google Shape;111;p16"/>
          <p:cNvPicPr preferRelativeResize="0"/>
          <p:nvPr/>
        </p:nvPicPr>
        <p:blipFill rotWithShape="1">
          <a:blip r:embed="rId4">
            <a:alphaModFix/>
          </a:blip>
          <a:srcRect b="0" l="0" r="0" t="0"/>
          <a:stretch/>
        </p:blipFill>
        <p:spPr>
          <a:xfrm>
            <a:off x="11163300" y="58293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
                                        <p:tgtEl>
                                          <p:spTgt spid="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0" st="0"/>
                                            </p:txEl>
                                          </p:spTgt>
                                        </p:tgtEl>
                                        <p:attrNameLst>
                                          <p:attrName>style.visibility</p:attrName>
                                        </p:attrNameLst>
                                      </p:cBhvr>
                                      <p:to>
                                        <p:strVal val="visible"/>
                                      </p:to>
                                    </p:set>
                                    <p:animEffect filter="fade" transition="in">
                                      <p:cBhvr>
                                        <p:cTn dur="500"/>
                                        <p:tgtEl>
                                          <p:spTgt spid="10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1" st="1"/>
                                            </p:txEl>
                                          </p:spTgt>
                                        </p:tgtEl>
                                        <p:attrNameLst>
                                          <p:attrName>style.visibility</p:attrName>
                                        </p:attrNameLst>
                                      </p:cBhvr>
                                      <p:to>
                                        <p:strVal val="visible"/>
                                      </p:to>
                                    </p:set>
                                    <p:animEffect filter="fade" transition="in">
                                      <p:cBhvr>
                                        <p:cTn dur="500"/>
                                        <p:tgtEl>
                                          <p:spTgt spid="10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2" st="2"/>
                                            </p:txEl>
                                          </p:spTgt>
                                        </p:tgtEl>
                                        <p:attrNameLst>
                                          <p:attrName>style.visibility</p:attrName>
                                        </p:attrNameLst>
                                      </p:cBhvr>
                                      <p:to>
                                        <p:strVal val="visible"/>
                                      </p:to>
                                    </p:set>
                                    <p:animEffect filter="fade" transition="in">
                                      <p:cBhvr>
                                        <p:cTn dur="500"/>
                                        <p:tgtEl>
                                          <p:spTgt spid="10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3" st="3"/>
                                            </p:txEl>
                                          </p:spTgt>
                                        </p:tgtEl>
                                        <p:attrNameLst>
                                          <p:attrName>style.visibility</p:attrName>
                                        </p:attrNameLst>
                                      </p:cBhvr>
                                      <p:to>
                                        <p:strVal val="visible"/>
                                      </p:to>
                                    </p:set>
                                    <p:animEffect filter="fade" transition="in">
                                      <p:cBhvr>
                                        <p:cTn dur="500"/>
                                        <p:tgtEl>
                                          <p:spTgt spid="10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4" st="4"/>
                                            </p:txEl>
                                          </p:spTgt>
                                        </p:tgtEl>
                                        <p:attrNameLst>
                                          <p:attrName>style.visibility</p:attrName>
                                        </p:attrNameLst>
                                      </p:cBhvr>
                                      <p:to>
                                        <p:strVal val="visible"/>
                                      </p:to>
                                    </p:set>
                                    <p:animEffect filter="fade" transition="in">
                                      <p:cBhvr>
                                        <p:cTn dur="500"/>
                                        <p:tgtEl>
                                          <p:spTgt spid="10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5" st="5"/>
                                            </p:txEl>
                                          </p:spTgt>
                                        </p:tgtEl>
                                        <p:attrNameLst>
                                          <p:attrName>style.visibility</p:attrName>
                                        </p:attrNameLst>
                                      </p:cBhvr>
                                      <p:to>
                                        <p:strVal val="visible"/>
                                      </p:to>
                                    </p:set>
                                    <p:animEffect filter="fade" transition="in">
                                      <p:cBhvr>
                                        <p:cTn dur="500"/>
                                        <p:tgtEl>
                                          <p:spTgt spid="109">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Marshal Duties </a:t>
            </a:r>
            <a:endParaRPr/>
          </a:p>
        </p:txBody>
      </p:sp>
      <p:sp>
        <p:nvSpPr>
          <p:cNvPr id="117" name="Google Shape;117;p17"/>
          <p:cNvSpPr txBox="1"/>
          <p:nvPr>
            <p:ph idx="1" type="body"/>
          </p:nvPr>
        </p:nvSpPr>
        <p:spPr>
          <a:xfrm>
            <a:off x="838200" y="1690688"/>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Please familiarize yourself with the separate ‘Marshal Duties’ document as this will provide detailed information on your specific marshal point. </a:t>
            </a:r>
            <a:endParaRPr/>
          </a:p>
          <a:p>
            <a:pPr indent="-228600" lvl="0" marL="228600" rtl="0" algn="l">
              <a:lnSpc>
                <a:spcPct val="90000"/>
              </a:lnSpc>
              <a:spcBef>
                <a:spcPts val="1000"/>
              </a:spcBef>
              <a:spcAft>
                <a:spcPts val="0"/>
              </a:spcAft>
              <a:buClr>
                <a:schemeClr val="dk1"/>
              </a:buClr>
              <a:buSzPts val="2800"/>
              <a:buChar char="•"/>
            </a:pPr>
            <a:r>
              <a:rPr lang="en-US"/>
              <a:t>Ensure you wear your Marshal Hi Viz vest at all times. </a:t>
            </a:r>
            <a:endParaRPr/>
          </a:p>
          <a:p>
            <a:pPr indent="-228600" lvl="0" marL="228600" rtl="0" algn="l">
              <a:lnSpc>
                <a:spcPct val="90000"/>
              </a:lnSpc>
              <a:spcBef>
                <a:spcPts val="1000"/>
              </a:spcBef>
              <a:spcAft>
                <a:spcPts val="0"/>
              </a:spcAft>
              <a:buClr>
                <a:schemeClr val="dk1"/>
              </a:buClr>
              <a:buSzPts val="2800"/>
              <a:buChar char="•"/>
            </a:pPr>
            <a:r>
              <a:rPr lang="en-US"/>
              <a:t>Work with the Traffic Management (Alba). Ensure all road closures remain in place until instructed by Race Control/Alba that they can be re-opened. </a:t>
            </a:r>
            <a:endParaRPr/>
          </a:p>
          <a:p>
            <a:pPr indent="-228600" lvl="0" marL="228600" rtl="0" algn="l">
              <a:lnSpc>
                <a:spcPct val="90000"/>
              </a:lnSpc>
              <a:spcBef>
                <a:spcPts val="1000"/>
              </a:spcBef>
              <a:spcAft>
                <a:spcPts val="0"/>
              </a:spcAft>
              <a:buClr>
                <a:schemeClr val="dk1"/>
              </a:buClr>
              <a:buSzPts val="2600"/>
              <a:buChar char="•"/>
            </a:pPr>
            <a:r>
              <a:rPr lang="en-US" sz="2600">
                <a:latin typeface="Calibri"/>
                <a:ea typeface="Calibri"/>
                <a:cs typeface="Calibri"/>
                <a:sym typeface="Calibri"/>
              </a:rPr>
              <a:t>Direct and help runners along the route. If any athletes retire from the race, take their details and pass these on to Race Control/Committee member as soon as possible.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118" name="Google Shape;118;p17"/>
          <p:cNvPicPr preferRelativeResize="0"/>
          <p:nvPr/>
        </p:nvPicPr>
        <p:blipFill rotWithShape="1">
          <a:blip r:embed="rId3">
            <a:alphaModFix/>
          </a:blip>
          <a:srcRect b="0" l="0" r="0" t="0"/>
          <a:stretch/>
        </p:blipFill>
        <p:spPr>
          <a:xfrm>
            <a:off x="11163300" y="58293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0" st="0"/>
                                            </p:txEl>
                                          </p:spTgt>
                                        </p:tgtEl>
                                        <p:attrNameLst>
                                          <p:attrName>style.visibility</p:attrName>
                                        </p:attrNameLst>
                                      </p:cBhvr>
                                      <p:to>
                                        <p:strVal val="visible"/>
                                      </p:to>
                                    </p:set>
                                    <p:animEffect filter="fade" transition="in">
                                      <p:cBhvr>
                                        <p:cTn dur="500"/>
                                        <p:tgtEl>
                                          <p:spTgt spid="1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1" st="1"/>
                                            </p:txEl>
                                          </p:spTgt>
                                        </p:tgtEl>
                                        <p:attrNameLst>
                                          <p:attrName>style.visibility</p:attrName>
                                        </p:attrNameLst>
                                      </p:cBhvr>
                                      <p:to>
                                        <p:strVal val="visible"/>
                                      </p:to>
                                    </p:set>
                                    <p:animEffect filter="fade" transition="in">
                                      <p:cBhvr>
                                        <p:cTn dur="500"/>
                                        <p:tgtEl>
                                          <p:spTgt spid="11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2" st="2"/>
                                            </p:txEl>
                                          </p:spTgt>
                                        </p:tgtEl>
                                        <p:attrNameLst>
                                          <p:attrName>style.visibility</p:attrName>
                                        </p:attrNameLst>
                                      </p:cBhvr>
                                      <p:to>
                                        <p:strVal val="visible"/>
                                      </p:to>
                                    </p:set>
                                    <p:animEffect filter="fade" transition="in">
                                      <p:cBhvr>
                                        <p:cTn dur="500"/>
                                        <p:tgtEl>
                                          <p:spTgt spid="11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3" st="3"/>
                                            </p:txEl>
                                          </p:spTgt>
                                        </p:tgtEl>
                                        <p:attrNameLst>
                                          <p:attrName>style.visibility</p:attrName>
                                        </p:attrNameLst>
                                      </p:cBhvr>
                                      <p:to>
                                        <p:strVal val="visible"/>
                                      </p:to>
                                    </p:set>
                                    <p:animEffect filter="fade" transition="in">
                                      <p:cBhvr>
                                        <p:cTn dur="500"/>
                                        <p:tgtEl>
                                          <p:spTgt spid="11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4" st="4"/>
                                            </p:txEl>
                                          </p:spTgt>
                                        </p:tgtEl>
                                        <p:attrNameLst>
                                          <p:attrName>style.visibility</p:attrName>
                                        </p:attrNameLst>
                                      </p:cBhvr>
                                      <p:to>
                                        <p:strVal val="visible"/>
                                      </p:to>
                                    </p:set>
                                    <p:animEffect filter="fade" transition="in">
                                      <p:cBhvr>
                                        <p:cTn dur="500"/>
                                        <p:tgtEl>
                                          <p:spTgt spid="11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8"/>
          <p:cNvSpPr txBox="1"/>
          <p:nvPr>
            <p:ph type="title"/>
          </p:nvPr>
        </p:nvSpPr>
        <p:spPr>
          <a:xfrm>
            <a:off x="838200" y="139700"/>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Marshal Duties</a:t>
            </a:r>
            <a:endParaRPr/>
          </a:p>
        </p:txBody>
      </p:sp>
      <p:sp>
        <p:nvSpPr>
          <p:cNvPr id="125" name="Google Shape;125;p18"/>
          <p:cNvSpPr txBox="1"/>
          <p:nvPr>
            <p:ph idx="1" type="body"/>
          </p:nvPr>
        </p:nvSpPr>
        <p:spPr>
          <a:xfrm>
            <a:off x="838200" y="1342231"/>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latin typeface="Calibri"/>
                <a:ea typeface="Calibri"/>
                <a:cs typeface="Calibri"/>
                <a:sym typeface="Calibri"/>
              </a:rPr>
              <a:t>If any runners require medical assistance, please </a:t>
            </a:r>
            <a:r>
              <a:rPr lang="en-US" sz="2400"/>
              <a:t>call the Race Hub as asoon as possible who will get help directly (ambulance if needed) to you. </a:t>
            </a:r>
            <a:endParaRPr/>
          </a:p>
          <a:p>
            <a:pPr indent="-228600" lvl="0" marL="228600" rtl="0" algn="l">
              <a:lnSpc>
                <a:spcPct val="90000"/>
              </a:lnSpc>
              <a:spcBef>
                <a:spcPts val="1000"/>
              </a:spcBef>
              <a:spcAft>
                <a:spcPts val="0"/>
              </a:spcAft>
              <a:buClr>
                <a:schemeClr val="dk1"/>
              </a:buClr>
              <a:buSzPts val="2400"/>
              <a:buChar char="•"/>
            </a:pPr>
            <a:r>
              <a:rPr lang="en-US" sz="2400">
                <a:latin typeface="Calibri"/>
                <a:ea typeface="Calibri"/>
                <a:cs typeface="Calibri"/>
                <a:sym typeface="Calibri"/>
              </a:rPr>
              <a:t>Return Hi Viz Vest to Registration Team at the Garioch Sports Centre after the completion of duties. Please also take the marshal point signage (in the ground) back with you if possible</a:t>
            </a:r>
            <a:endParaRPr sz="2400">
              <a:latin typeface="Calibri"/>
              <a:ea typeface="Calibri"/>
              <a:cs typeface="Calibri"/>
              <a:sym typeface="Calibri"/>
            </a:endParaRPr>
          </a:p>
          <a:p>
            <a:pPr indent="-228600" lvl="0" marL="228600" rtl="0" algn="l">
              <a:lnSpc>
                <a:spcPct val="90000"/>
              </a:lnSpc>
              <a:spcBef>
                <a:spcPts val="1000"/>
              </a:spcBef>
              <a:spcAft>
                <a:spcPts val="0"/>
              </a:spcAft>
              <a:buClr>
                <a:schemeClr val="dk1"/>
              </a:buClr>
              <a:buSzPts val="2400"/>
              <a:buChar char="•"/>
            </a:pPr>
            <a:r>
              <a:rPr lang="en-US" sz="2400">
                <a:latin typeface="Calibri"/>
                <a:ea typeface="Calibri"/>
                <a:cs typeface="Calibri"/>
                <a:sym typeface="Calibri"/>
              </a:rPr>
              <a:t>In the event of any altercation with a 3</a:t>
            </a:r>
            <a:r>
              <a:rPr baseline="30000" lang="en-US" sz="2400">
                <a:latin typeface="Calibri"/>
                <a:ea typeface="Calibri"/>
                <a:cs typeface="Calibri"/>
                <a:sym typeface="Calibri"/>
              </a:rPr>
              <a:t>rd</a:t>
            </a:r>
            <a:r>
              <a:rPr lang="en-US" sz="2400">
                <a:latin typeface="Calibri"/>
                <a:ea typeface="Calibri"/>
                <a:cs typeface="Calibri"/>
                <a:sym typeface="Calibri"/>
              </a:rPr>
              <a:t> party, where possible take a note of any car registration and report details to the Assistant Race Director/Race Committee member. </a:t>
            </a:r>
            <a:endParaRPr/>
          </a:p>
          <a:p>
            <a:pPr indent="-228600" lvl="0" marL="228600" rtl="0" algn="l">
              <a:lnSpc>
                <a:spcPct val="90000"/>
              </a:lnSpc>
              <a:spcBef>
                <a:spcPts val="1000"/>
              </a:spcBef>
              <a:spcAft>
                <a:spcPts val="0"/>
              </a:spcAft>
              <a:buClr>
                <a:schemeClr val="dk1"/>
              </a:buClr>
              <a:buSzPts val="2400"/>
              <a:buChar char="•"/>
            </a:pPr>
            <a:r>
              <a:rPr lang="en-US" sz="2400">
                <a:latin typeface="Calibri"/>
                <a:ea typeface="Calibri"/>
                <a:cs typeface="Calibri"/>
                <a:sym typeface="Calibri"/>
              </a:rPr>
              <a:t>Please dress appropriately and for all conditions as the weather can change suddenly… we are in the North East of Scotland after all!</a:t>
            </a:r>
            <a:endParaRPr/>
          </a:p>
        </p:txBody>
      </p:sp>
      <p:pic>
        <p:nvPicPr>
          <p:cNvPr descr="Vector cartoon weather forecast icon in comic style. Sun with clouds  concept illustration pictogram. Cloud with rain business splash effect  concept. 16151663 Vector Art at Vecteezy" id="126" name="Google Shape;126;p18"/>
          <p:cNvPicPr preferRelativeResize="0"/>
          <p:nvPr/>
        </p:nvPicPr>
        <p:blipFill rotWithShape="1">
          <a:blip r:embed="rId3">
            <a:alphaModFix/>
          </a:blip>
          <a:srcRect b="0" l="0" r="0" t="0"/>
          <a:stretch/>
        </p:blipFill>
        <p:spPr>
          <a:xfrm>
            <a:off x="8736401" y="4762978"/>
            <a:ext cx="1969699" cy="1897813"/>
          </a:xfrm>
          <a:prstGeom prst="rect">
            <a:avLst/>
          </a:prstGeom>
          <a:noFill/>
          <a:ln>
            <a:noFill/>
          </a:ln>
        </p:spPr>
      </p:pic>
      <p:pic>
        <p:nvPicPr>
          <p:cNvPr id="127" name="Google Shape;127;p18"/>
          <p:cNvPicPr preferRelativeResize="0"/>
          <p:nvPr/>
        </p:nvPicPr>
        <p:blipFill rotWithShape="1">
          <a:blip r:embed="rId4">
            <a:alphaModFix/>
          </a:blip>
          <a:srcRect b="0" l="0" r="0" t="0"/>
          <a:stretch/>
        </p:blipFill>
        <p:spPr>
          <a:xfrm>
            <a:off x="11163300" y="58293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0" st="0"/>
                                            </p:txEl>
                                          </p:spTgt>
                                        </p:tgtEl>
                                        <p:attrNameLst>
                                          <p:attrName>style.visibility</p:attrName>
                                        </p:attrNameLst>
                                      </p:cBhvr>
                                      <p:to>
                                        <p:strVal val="visible"/>
                                      </p:to>
                                    </p:set>
                                    <p:animEffect filter="fade" transition="in">
                                      <p:cBhvr>
                                        <p:cTn dur="500"/>
                                        <p:tgtEl>
                                          <p:spTgt spid="1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1" st="1"/>
                                            </p:txEl>
                                          </p:spTgt>
                                        </p:tgtEl>
                                        <p:attrNameLst>
                                          <p:attrName>style.visibility</p:attrName>
                                        </p:attrNameLst>
                                      </p:cBhvr>
                                      <p:to>
                                        <p:strVal val="visible"/>
                                      </p:to>
                                    </p:set>
                                    <p:animEffect filter="fade" transition="in">
                                      <p:cBhvr>
                                        <p:cTn dur="500"/>
                                        <p:tgtEl>
                                          <p:spTgt spid="12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2" st="2"/>
                                            </p:txEl>
                                          </p:spTgt>
                                        </p:tgtEl>
                                        <p:attrNameLst>
                                          <p:attrName>style.visibility</p:attrName>
                                        </p:attrNameLst>
                                      </p:cBhvr>
                                      <p:to>
                                        <p:strVal val="visible"/>
                                      </p:to>
                                    </p:set>
                                    <p:animEffect filter="fade" transition="in">
                                      <p:cBhvr>
                                        <p:cTn dur="500"/>
                                        <p:tgtEl>
                                          <p:spTgt spid="12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3" st="3"/>
                                            </p:txEl>
                                          </p:spTgt>
                                        </p:tgtEl>
                                        <p:attrNameLst>
                                          <p:attrName>style.visibility</p:attrName>
                                        </p:attrNameLst>
                                      </p:cBhvr>
                                      <p:to>
                                        <p:strVal val="visible"/>
                                      </p:to>
                                    </p:set>
                                    <p:animEffect filter="fade" transition="in">
                                      <p:cBhvr>
                                        <p:cTn dur="500"/>
                                        <p:tgtEl>
                                          <p:spTgt spid="12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20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Marshal Duties</a:t>
            </a:r>
            <a:endParaRPr/>
          </a:p>
        </p:txBody>
      </p:sp>
      <p:sp>
        <p:nvSpPr>
          <p:cNvPr id="133" name="Google Shape;133;p19"/>
          <p:cNvSpPr txBox="1"/>
          <p:nvPr>
            <p:ph idx="1" type="body"/>
          </p:nvPr>
        </p:nvSpPr>
        <p:spPr>
          <a:xfrm>
            <a:off x="533400" y="1423988"/>
            <a:ext cx="111252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3200"/>
              <a:buNone/>
            </a:pPr>
            <a:r>
              <a:t/>
            </a:r>
            <a:endParaRPr sz="3200"/>
          </a:p>
          <a:p>
            <a:pPr indent="0" lvl="0" marL="0" rtl="0" algn="ctr">
              <a:lnSpc>
                <a:spcPct val="90000"/>
              </a:lnSpc>
              <a:spcBef>
                <a:spcPts val="1000"/>
              </a:spcBef>
              <a:spcAft>
                <a:spcPts val="0"/>
              </a:spcAft>
              <a:buClr>
                <a:schemeClr val="dk1"/>
              </a:buClr>
              <a:buSzPts val="3200"/>
              <a:buNone/>
            </a:pPr>
            <a:r>
              <a:rPr lang="en-US" sz="3200"/>
              <a:t>But most importantly, </a:t>
            </a:r>
            <a:r>
              <a:rPr b="1" lang="en-US" sz="3200"/>
              <a:t>ENJOY</a:t>
            </a:r>
            <a:r>
              <a:rPr lang="en-US" sz="3200"/>
              <a:t> the experience and give the runners the loudest </a:t>
            </a:r>
            <a:r>
              <a:rPr b="1" lang="en-US" sz="3200"/>
              <a:t>SHOUTS</a:t>
            </a:r>
            <a:r>
              <a:rPr lang="en-US" sz="3200"/>
              <a:t> and </a:t>
            </a:r>
            <a:r>
              <a:rPr b="1" lang="en-US" sz="3200"/>
              <a:t>CHEERS </a:t>
            </a:r>
            <a:r>
              <a:rPr lang="en-US" sz="3200"/>
              <a:t>of encouragement that you can!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7,960 Cartoon Cheering Crowd Royalty-Free Photos and Stock Images |  Shutterstock" id="134" name="Google Shape;134;p19"/>
          <p:cNvPicPr preferRelativeResize="0"/>
          <p:nvPr/>
        </p:nvPicPr>
        <p:blipFill rotWithShape="1">
          <a:blip r:embed="rId3">
            <a:alphaModFix/>
          </a:blip>
          <a:srcRect b="0" l="0" r="0" t="0"/>
          <a:stretch/>
        </p:blipFill>
        <p:spPr>
          <a:xfrm>
            <a:off x="2847075" y="3926949"/>
            <a:ext cx="6497850" cy="2292877"/>
          </a:xfrm>
          <a:prstGeom prst="rect">
            <a:avLst/>
          </a:prstGeom>
          <a:noFill/>
          <a:ln>
            <a:noFill/>
          </a:ln>
        </p:spPr>
      </p:pic>
      <p:pic>
        <p:nvPicPr>
          <p:cNvPr id="135" name="Google Shape;135;p19"/>
          <p:cNvPicPr preferRelativeResize="0"/>
          <p:nvPr/>
        </p:nvPicPr>
        <p:blipFill rotWithShape="1">
          <a:blip r:embed="rId4">
            <a:alphaModFix/>
          </a:blip>
          <a:srcRect b="0" l="0" r="0" t="0"/>
          <a:stretch/>
        </p:blipFill>
        <p:spPr>
          <a:xfrm>
            <a:off x="11163300" y="58293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2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0"/>
          <p:cNvSpPr txBox="1"/>
          <p:nvPr>
            <p:ph type="title"/>
          </p:nvPr>
        </p:nvSpPr>
        <p:spPr>
          <a:xfrm>
            <a:off x="836194" y="-80211"/>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70C0"/>
              </a:buClr>
              <a:buSzPts val="4400"/>
              <a:buFont typeface="Calibri"/>
              <a:buNone/>
            </a:pPr>
            <a:r>
              <a:rPr b="1" lang="en-US">
                <a:solidFill>
                  <a:srgbClr val="0070C0"/>
                </a:solidFill>
              </a:rPr>
              <a:t>Mackie’s 5k route</a:t>
            </a:r>
            <a:endParaRPr/>
          </a:p>
        </p:txBody>
      </p:sp>
      <p:sp>
        <p:nvSpPr>
          <p:cNvPr id="141" name="Google Shape;141;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42" name="Google Shape;142;p20"/>
          <p:cNvSpPr txBox="1"/>
          <p:nvPr/>
        </p:nvSpPr>
        <p:spPr>
          <a:xfrm>
            <a:off x="3046997" y="3244334"/>
            <a:ext cx="609399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43" name="Google Shape;143;p20"/>
          <p:cNvPicPr preferRelativeResize="0"/>
          <p:nvPr/>
        </p:nvPicPr>
        <p:blipFill rotWithShape="1">
          <a:blip r:embed="rId3">
            <a:alphaModFix/>
          </a:blip>
          <a:srcRect b="0" l="0" r="0" t="0"/>
          <a:stretch/>
        </p:blipFill>
        <p:spPr>
          <a:xfrm>
            <a:off x="1882842" y="965325"/>
            <a:ext cx="8111389" cy="5731920"/>
          </a:xfrm>
          <a:prstGeom prst="rect">
            <a:avLst/>
          </a:prstGeom>
          <a:noFill/>
          <a:ln>
            <a:noFill/>
          </a:ln>
        </p:spPr>
      </p:pic>
      <p:pic>
        <p:nvPicPr>
          <p:cNvPr id="144" name="Google Shape;144;p20"/>
          <p:cNvPicPr preferRelativeResize="0"/>
          <p:nvPr/>
        </p:nvPicPr>
        <p:blipFill rotWithShape="1">
          <a:blip r:embed="rId4">
            <a:alphaModFix/>
          </a:blip>
          <a:srcRect b="0" l="0" r="0" t="0"/>
          <a:stretch/>
        </p:blipFill>
        <p:spPr>
          <a:xfrm>
            <a:off x="11163300" y="58293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5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70C0"/>
              </a:buClr>
              <a:buSzPts val="4400"/>
              <a:buFont typeface="Calibri"/>
              <a:buNone/>
            </a:pPr>
            <a:r>
              <a:rPr b="1" lang="en-US">
                <a:solidFill>
                  <a:srgbClr val="0070C0"/>
                </a:solidFill>
              </a:rPr>
              <a:t>Mackie’s 5k route</a:t>
            </a:r>
            <a:endParaRPr/>
          </a:p>
        </p:txBody>
      </p:sp>
      <p:sp>
        <p:nvSpPr>
          <p:cNvPr id="151" name="Google Shape;151;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5k race starts at 9:15am.</a:t>
            </a:r>
            <a:endParaRPr/>
          </a:p>
          <a:p>
            <a:pPr indent="-228600" lvl="0" marL="228600" rtl="0" algn="l">
              <a:lnSpc>
                <a:spcPct val="90000"/>
              </a:lnSpc>
              <a:spcBef>
                <a:spcPts val="1000"/>
              </a:spcBef>
              <a:spcAft>
                <a:spcPts val="0"/>
              </a:spcAft>
              <a:buClr>
                <a:schemeClr val="dk1"/>
              </a:buClr>
              <a:buSzPts val="2800"/>
              <a:buChar char="•"/>
            </a:pPr>
            <a:r>
              <a:rPr lang="en-US"/>
              <a:t>About 400 runners </a:t>
            </a:r>
            <a:endParaRPr/>
          </a:p>
          <a:p>
            <a:pPr indent="-228600" lvl="0" marL="228600" rtl="0" algn="l">
              <a:lnSpc>
                <a:spcPct val="90000"/>
              </a:lnSpc>
              <a:spcBef>
                <a:spcPts val="1000"/>
              </a:spcBef>
              <a:spcAft>
                <a:spcPts val="0"/>
              </a:spcAft>
              <a:buClr>
                <a:schemeClr val="dk1"/>
              </a:buClr>
              <a:buSzPts val="2800"/>
              <a:buChar char="•"/>
            </a:pPr>
            <a:r>
              <a:rPr lang="en-US"/>
              <a:t>Marshal numbers 1 – 13. </a:t>
            </a:r>
            <a:endParaRPr/>
          </a:p>
          <a:p>
            <a:pPr indent="-228600" lvl="0" marL="228600" rtl="0" algn="l">
              <a:lnSpc>
                <a:spcPct val="90000"/>
              </a:lnSpc>
              <a:spcBef>
                <a:spcPts val="1000"/>
              </a:spcBef>
              <a:spcAft>
                <a:spcPts val="0"/>
              </a:spcAft>
              <a:buClr>
                <a:schemeClr val="dk1"/>
              </a:buClr>
              <a:buSzPts val="2800"/>
              <a:buChar char="•"/>
            </a:pPr>
            <a:r>
              <a:rPr lang="en-US"/>
              <a:t>All marshals for the 5k will walk to their allocated area. </a:t>
            </a:r>
            <a:endParaRPr/>
          </a:p>
          <a:p>
            <a:pPr indent="-228600" lvl="0" marL="228600" rtl="0" algn="l">
              <a:lnSpc>
                <a:spcPct val="90000"/>
              </a:lnSpc>
              <a:spcBef>
                <a:spcPts val="1000"/>
              </a:spcBef>
              <a:spcAft>
                <a:spcPts val="0"/>
              </a:spcAft>
              <a:buClr>
                <a:schemeClr val="dk1"/>
              </a:buClr>
              <a:buSzPts val="2800"/>
              <a:buChar char="•"/>
            </a:pPr>
            <a:r>
              <a:rPr lang="en-US"/>
              <a:t>We would advise leaving GSC no later than 8.30am to be in position for 9am.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152" name="Google Shape;152;p21"/>
          <p:cNvPicPr preferRelativeResize="0"/>
          <p:nvPr/>
        </p:nvPicPr>
        <p:blipFill rotWithShape="1">
          <a:blip r:embed="rId3">
            <a:alphaModFix/>
          </a:blip>
          <a:srcRect b="0" l="0" r="0" t="0"/>
          <a:stretch/>
        </p:blipFill>
        <p:spPr>
          <a:xfrm>
            <a:off x="11163300" y="58293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0" st="0"/>
                                            </p:txEl>
                                          </p:spTgt>
                                        </p:tgtEl>
                                        <p:attrNameLst>
                                          <p:attrName>style.visibility</p:attrName>
                                        </p:attrNameLst>
                                      </p:cBhvr>
                                      <p:to>
                                        <p:strVal val="visible"/>
                                      </p:to>
                                    </p:set>
                                    <p:animEffect filter="fade" transition="in">
                                      <p:cBhvr>
                                        <p:cTn dur="500"/>
                                        <p:tgtEl>
                                          <p:spTgt spid="1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1" st="1"/>
                                            </p:txEl>
                                          </p:spTgt>
                                        </p:tgtEl>
                                        <p:attrNameLst>
                                          <p:attrName>style.visibility</p:attrName>
                                        </p:attrNameLst>
                                      </p:cBhvr>
                                      <p:to>
                                        <p:strVal val="visible"/>
                                      </p:to>
                                    </p:set>
                                    <p:animEffect filter="fade" transition="in">
                                      <p:cBhvr>
                                        <p:cTn dur="500"/>
                                        <p:tgtEl>
                                          <p:spTgt spid="15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2" st="2"/>
                                            </p:txEl>
                                          </p:spTgt>
                                        </p:tgtEl>
                                        <p:attrNameLst>
                                          <p:attrName>style.visibility</p:attrName>
                                        </p:attrNameLst>
                                      </p:cBhvr>
                                      <p:to>
                                        <p:strVal val="visible"/>
                                      </p:to>
                                    </p:set>
                                    <p:animEffect filter="fade" transition="in">
                                      <p:cBhvr>
                                        <p:cTn dur="500"/>
                                        <p:tgtEl>
                                          <p:spTgt spid="15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3" st="3"/>
                                            </p:txEl>
                                          </p:spTgt>
                                        </p:tgtEl>
                                        <p:attrNameLst>
                                          <p:attrName>style.visibility</p:attrName>
                                        </p:attrNameLst>
                                      </p:cBhvr>
                                      <p:to>
                                        <p:strVal val="visible"/>
                                      </p:to>
                                    </p:set>
                                    <p:animEffect filter="fade" transition="in">
                                      <p:cBhvr>
                                        <p:cTn dur="500"/>
                                        <p:tgtEl>
                                          <p:spTgt spid="15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4" st="4"/>
                                            </p:txEl>
                                          </p:spTgt>
                                        </p:tgtEl>
                                        <p:attrNameLst>
                                          <p:attrName>style.visibility</p:attrName>
                                        </p:attrNameLst>
                                      </p:cBhvr>
                                      <p:to>
                                        <p:strVal val="visible"/>
                                      </p:to>
                                    </p:set>
                                    <p:animEffect filter="fade" transition="in">
                                      <p:cBhvr>
                                        <p:cTn dur="500"/>
                                        <p:tgtEl>
                                          <p:spTgt spid="15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5" st="5"/>
                                            </p:txEl>
                                          </p:spTgt>
                                        </p:tgtEl>
                                        <p:attrNameLst>
                                          <p:attrName>style.visibility</p:attrName>
                                        </p:attrNameLst>
                                      </p:cBhvr>
                                      <p:to>
                                        <p:strVal val="visible"/>
                                      </p:to>
                                    </p:set>
                                    <p:animEffect filter="fade" transition="in">
                                      <p:cBhvr>
                                        <p:cTn dur="500"/>
                                        <p:tgtEl>
                                          <p:spTgt spid="15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